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1" r:id="rId2"/>
    <p:sldId id="263" r:id="rId3"/>
    <p:sldId id="257" r:id="rId4"/>
    <p:sldId id="258" r:id="rId5"/>
    <p:sldId id="259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08" autoAdjust="0"/>
    <p:restoredTop sz="94660"/>
  </p:normalViewPr>
  <p:slideViewPr>
    <p:cSldViewPr>
      <p:cViewPr varScale="1">
        <p:scale>
          <a:sx n="92" d="100"/>
          <a:sy n="92" d="100"/>
        </p:scale>
        <p:origin x="-122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624A5-69A3-46B7-A24B-93A4A9F2972E}" type="datetimeFigureOut">
              <a:rPr lang="ru-RU" smtClean="0"/>
              <a:t>24.06.2011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624A5-69A3-46B7-A24B-93A4A9F2972E}" type="datetimeFigureOut">
              <a:rPr lang="ru-RU" smtClean="0"/>
              <a:t>24.06.2011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624A5-69A3-46B7-A24B-93A4A9F2972E}" type="datetimeFigureOut">
              <a:rPr lang="ru-RU" smtClean="0"/>
              <a:t>24.06.2011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624A5-69A3-46B7-A24B-93A4A9F2972E}" type="datetimeFigureOut">
              <a:rPr lang="ru-RU" smtClean="0"/>
              <a:t>24.06.2011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624A5-69A3-46B7-A24B-93A4A9F2972E}" type="datetimeFigureOut">
              <a:rPr lang="ru-RU" smtClean="0"/>
              <a:t>24.06.2011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624A5-69A3-46B7-A24B-93A4A9F2972E}" type="datetimeFigureOut">
              <a:rPr lang="ru-RU" smtClean="0"/>
              <a:t>24.06.2011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624A5-69A3-46B7-A24B-93A4A9F2972E}" type="datetimeFigureOut">
              <a:rPr lang="ru-RU" smtClean="0"/>
              <a:t>24.06.2011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624A5-69A3-46B7-A24B-93A4A9F2972E}" type="datetimeFigureOut">
              <a:rPr lang="ru-RU" smtClean="0"/>
              <a:t>24.06.2011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624A5-69A3-46B7-A24B-93A4A9F2972E}" type="datetimeFigureOut">
              <a:rPr lang="ru-RU" smtClean="0"/>
              <a:t>24.06.2011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624A5-69A3-46B7-A24B-93A4A9F2972E}" type="datetimeFigureOut">
              <a:rPr lang="ru-RU" smtClean="0"/>
              <a:t>24.06.2011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6624A5-69A3-46B7-A24B-93A4A9F2972E}" type="datetimeFigureOut">
              <a:rPr lang="ru-RU" smtClean="0"/>
              <a:t>24.06.2011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624A5-69A3-46B7-A24B-93A4A9F2972E}" type="datetimeFigureOut">
              <a:rPr lang="ru-RU" smtClean="0"/>
              <a:t>24.06.2011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jpe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&#1047;&#1072;&#1075;&#1083;&#1072;&#1074;&#1085;&#1072;&#1103;_&#1089;&#1090;&#1088;&#1072;&#1085;&#1080;&#1094;&#1072;" TargetMode="External"/><Relationship Id="rId2" Type="http://schemas.openxmlformats.org/officeDocument/2006/relationships/hyperlink" Target="http://mirnefti.ru/index.ph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3"/>
          <p:cNvSpPr>
            <a:spLocks noGrp="1"/>
          </p:cNvSpPr>
          <p:nvPr>
            <p:ph type="title"/>
          </p:nvPr>
        </p:nvSpPr>
        <p:spPr>
          <a:xfrm>
            <a:off x="685800" y="152400"/>
            <a:ext cx="7918648" cy="8286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Конкурс интерактивных презентаций </a:t>
            </a:r>
            <a:br>
              <a:rPr lang="ru-RU" sz="28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r>
              <a:rPr lang="ru-RU" sz="28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«Интерактивная мозаика»</a:t>
            </a:r>
          </a:p>
        </p:txBody>
      </p:sp>
      <p:sp>
        <p:nvSpPr>
          <p:cNvPr id="3075" name="Объект 4"/>
          <p:cNvSpPr>
            <a:spLocks noGrp="1"/>
          </p:cNvSpPr>
          <p:nvPr>
            <p:ph idx="1"/>
          </p:nvPr>
        </p:nvSpPr>
        <p:spPr>
          <a:xfrm>
            <a:off x="728911" y="3789040"/>
            <a:ext cx="7696200" cy="2721496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dirty="0" smtClean="0"/>
              <a:t>автор: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Кудрявцева Ирина Александровна</a:t>
            </a:r>
            <a:endParaRPr lang="ru-RU" b="1" dirty="0" smtClean="0">
              <a:solidFill>
                <a:srgbClr val="6600FF"/>
              </a:solidFill>
            </a:endParaRPr>
          </a:p>
          <a:p>
            <a:pPr marL="0" indent="0" algn="ctr" eaLnBrk="1" hangingPunct="1">
              <a:buFontTx/>
              <a:buNone/>
            </a:pPr>
            <a:r>
              <a:rPr lang="ru-RU" dirty="0" smtClean="0"/>
              <a:t>МОУ «Средняя общеобразовательная школа №53» г. Омска</a:t>
            </a:r>
          </a:p>
          <a:p>
            <a:pPr marL="0" indent="0" algn="ctr" eaLnBrk="1" hangingPunct="1">
              <a:buFontTx/>
              <a:buNone/>
            </a:pPr>
            <a:r>
              <a:rPr lang="ru-RU" dirty="0" smtClean="0"/>
              <a:t>учитель химии</a:t>
            </a:r>
          </a:p>
        </p:txBody>
      </p:sp>
      <p:sp>
        <p:nvSpPr>
          <p:cNvPr id="3076" name="Прямоугольник 5"/>
          <p:cNvSpPr>
            <a:spLocks noChangeArrowheads="1"/>
          </p:cNvSpPr>
          <p:nvPr/>
        </p:nvSpPr>
        <p:spPr bwMode="auto">
          <a:xfrm>
            <a:off x="2977592" y="1844824"/>
            <a:ext cx="318388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00B050"/>
                </a:solidFill>
              </a:rPr>
              <a:t>сайт </a:t>
            </a:r>
            <a:r>
              <a:rPr lang="en-US" sz="3200" b="1" dirty="0">
                <a:solidFill>
                  <a:srgbClr val="00B050"/>
                </a:solidFill>
              </a:rPr>
              <a:t>Pedsovet.su </a:t>
            </a:r>
            <a:endParaRPr lang="ru-RU" sz="32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91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332656"/>
            <a:ext cx="6912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Интерактивная модель – лента «Нефть вокруг нас»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403648" y="4221088"/>
            <a:ext cx="7200800" cy="223224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800" dirty="0" smtClean="0"/>
              <a:t>   Выбрав категорию, нажмите на фигурную стрелку.</a:t>
            </a:r>
          </a:p>
          <a:p>
            <a:pPr algn="just"/>
            <a:r>
              <a:rPr lang="ru-RU" sz="2800" dirty="0" smtClean="0"/>
              <a:t>   При появлении анимированной ленты, выберите иллюстрацию, нажмите на нее.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329482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475656" y="320954"/>
            <a:ext cx="6048672" cy="8037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Нефть вокруг нас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" y="1340768"/>
            <a:ext cx="1843127" cy="7920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Топливо для транспорта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380312" y="1340768"/>
            <a:ext cx="1764222" cy="7920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Медицина и косметика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43127" y="1340768"/>
            <a:ext cx="1903234" cy="7920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Производство электроэнергии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46361" y="1340768"/>
            <a:ext cx="1872208" cy="7920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Строительство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18569" y="1340768"/>
            <a:ext cx="1787283" cy="7920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Нефть в быту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331640" y="4509120"/>
            <a:ext cx="7344816" cy="208823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800" dirty="0" smtClean="0"/>
              <a:t>   </a:t>
            </a:r>
            <a:r>
              <a:rPr lang="ru-RU" sz="2400" dirty="0" smtClean="0"/>
              <a:t>Самое распространенное топливо для транспорта – бензин. Более того, на него приходится 50% от общего объема производимых в мире нефтепродуктов.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593455"/>
            <a:ext cx="1946563" cy="1459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593455"/>
            <a:ext cx="1949524" cy="1462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05"/>
          <a:stretch/>
        </p:blipFill>
        <p:spPr bwMode="auto">
          <a:xfrm>
            <a:off x="139191" y="2593455"/>
            <a:ext cx="1995901" cy="1483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Нашивка 12"/>
          <p:cNvSpPr/>
          <p:nvPr/>
        </p:nvSpPr>
        <p:spPr>
          <a:xfrm>
            <a:off x="8676456" y="2593455"/>
            <a:ext cx="288032" cy="1448609"/>
          </a:xfrm>
          <a:prstGeom prst="chevron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30330" y="4583739"/>
            <a:ext cx="71474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   Для работы железнодорожного транспорта и сельскохозяйственной техники используют дизельное топливо, основной характеристикой которого является </a:t>
            </a:r>
            <a:r>
              <a:rPr lang="ru-RU" sz="2400" dirty="0" err="1" smtClean="0"/>
              <a:t>цетановое</a:t>
            </a:r>
            <a:r>
              <a:rPr lang="ru-RU" sz="2400" dirty="0" smtClean="0"/>
              <a:t> число, отражающее способность топлива к самовоспламенению.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1619672" y="4768406"/>
            <a:ext cx="68407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   Бензин – топливо для автомобилей. Качество бензина во многом определяется октановым числом, которое показывает, насколько он способен противостоять детонации.</a:t>
            </a:r>
            <a:endParaRPr lang="ru-RU" sz="24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676582" y="5022467"/>
            <a:ext cx="67413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Самолеты  тоже летают на нефтяном топливе – точнее, на авиационном керосине.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877" y="2593455"/>
            <a:ext cx="1950869" cy="1463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1511660" y="4653135"/>
            <a:ext cx="6984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Покорители морей тоже нуждаются в нефти – многие корабли ходят на так называемом флотском мазуте, который получают, смешав мазут и дизельное топливо со специальными добавками.</a:t>
            </a:r>
            <a:endParaRPr lang="ru-RU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540" y="2529631"/>
            <a:ext cx="2383682" cy="1587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ашивка 3"/>
          <p:cNvSpPr/>
          <p:nvPr/>
        </p:nvSpPr>
        <p:spPr>
          <a:xfrm>
            <a:off x="8676456" y="2609164"/>
            <a:ext cx="288032" cy="1483616"/>
          </a:xfrm>
          <a:prstGeom prst="chevron">
            <a:avLst>
              <a:gd name="adj" fmla="val 5360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558447" y="5137737"/>
            <a:ext cx="68755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Из нефти сегодня вырабатывают около 7% мировой электроэнергии.</a:t>
            </a:r>
            <a:endParaRPr lang="ru-RU" sz="24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1570950" y="4601620"/>
            <a:ext cx="690198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Большую часть электроэнергии вырабатывают тепловые электростанции (ТЭС), использующие мазут – тяжелую фракцию нефти, которая служит одним из видов топлива в энергетической промышленности.</a:t>
            </a:r>
            <a:endParaRPr lang="ru-RU" sz="2400" dirty="0"/>
          </a:p>
        </p:txBody>
      </p:sp>
      <p:sp>
        <p:nvSpPr>
          <p:cNvPr id="5" name="Нашивка 4"/>
          <p:cNvSpPr/>
          <p:nvPr/>
        </p:nvSpPr>
        <p:spPr>
          <a:xfrm>
            <a:off x="8676456" y="2599581"/>
            <a:ext cx="288032" cy="1483616"/>
          </a:xfrm>
          <a:prstGeom prst="chevron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8832" y="2591270"/>
            <a:ext cx="1993900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810" y="2591270"/>
            <a:ext cx="1658937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6748" y="2591270"/>
            <a:ext cx="1390650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1544477" y="4953071"/>
            <a:ext cx="68894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Современные </a:t>
            </a:r>
            <a:r>
              <a:rPr lang="ru-RU" sz="2400" dirty="0"/>
              <a:t>конструкции из стекла и бетона уже сложно представить без множества элементов, для изготовления которых требуется «черное золото». 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331640" y="4601620"/>
            <a:ext cx="73448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Строители используют новый </a:t>
            </a:r>
            <a:r>
              <a:rPr lang="ru-RU" sz="2400" dirty="0"/>
              <a:t>вид </a:t>
            </a:r>
            <a:r>
              <a:rPr lang="ru-RU" sz="2400" dirty="0" smtClean="0"/>
              <a:t>полимерных материалов </a:t>
            </a:r>
            <a:r>
              <a:rPr lang="ru-RU" sz="2400" dirty="0"/>
              <a:t>– </a:t>
            </a:r>
            <a:r>
              <a:rPr lang="ru-RU" sz="2400" dirty="0" smtClean="0"/>
              <a:t>пластмассу, которую </a:t>
            </a:r>
            <a:r>
              <a:rPr lang="ru-RU" sz="2400" dirty="0"/>
              <a:t>производит нефтехимическая промышленность. </a:t>
            </a:r>
            <a:r>
              <a:rPr lang="ru-RU" sz="2400" dirty="0" smtClean="0"/>
              <a:t>Применение </a:t>
            </a:r>
            <a:r>
              <a:rPr lang="ru-RU" sz="2400" dirty="0"/>
              <a:t>различных полимеров и наполнителей позволяет значительно </a:t>
            </a:r>
            <a:r>
              <a:rPr lang="ru-RU" sz="2400" dirty="0" smtClean="0"/>
              <a:t>разнообразить строительные материалы.</a:t>
            </a:r>
            <a:endParaRPr lang="ru-RU" sz="24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409354" y="4786286"/>
            <a:ext cx="721373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Синтетические краски используют </a:t>
            </a:r>
            <a:r>
              <a:rPr lang="ru-RU" sz="2400" dirty="0"/>
              <a:t>для малярной отделки </a:t>
            </a:r>
            <a:r>
              <a:rPr lang="ru-RU" sz="2400" dirty="0" smtClean="0"/>
              <a:t>зданий.  Используют также </a:t>
            </a:r>
            <a:r>
              <a:rPr lang="ru-RU" sz="2400" dirty="0"/>
              <a:t>грунтовки, шпатлевки, растворители, </a:t>
            </a:r>
            <a:r>
              <a:rPr lang="ru-RU" sz="2400" dirty="0" smtClean="0"/>
              <a:t>клеи на основе нефти и ее производных.</a:t>
            </a:r>
            <a:endParaRPr lang="ru-RU" sz="2400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1505187" y="4583739"/>
            <a:ext cx="698203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В </a:t>
            </a:r>
            <a:r>
              <a:rPr lang="ru-RU" sz="2400" dirty="0"/>
              <a:t>XX веке материалы, произведенные из нефтепродуктов, заняли прочное место среди популярных </a:t>
            </a:r>
            <a:r>
              <a:rPr lang="ru-RU" sz="2400" dirty="0" smtClean="0"/>
              <a:t>покрытий</a:t>
            </a:r>
            <a:r>
              <a:rPr lang="ru-RU" sz="2400" dirty="0"/>
              <a:t>.  На смену дереву пришли линолеумы, синтетические </a:t>
            </a:r>
            <a:r>
              <a:rPr lang="ru-RU" sz="2400" dirty="0" err="1"/>
              <a:t>ковролины</a:t>
            </a:r>
            <a:r>
              <a:rPr lang="ru-RU" sz="2400" dirty="0"/>
              <a:t> и ПВХ-покрытия.  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1590568" y="4953071"/>
            <a:ext cx="67972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Все</a:t>
            </a:r>
            <a:r>
              <a:rPr lang="ru-RU" sz="2400" dirty="0"/>
              <a:t>, что мы делаем каждый день, так или иначе связано с предметами и веществами, для производства которых используют нефть.</a:t>
            </a: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191" y="2599581"/>
            <a:ext cx="1372431" cy="144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89"/>
          <a:stretch/>
        </p:blipFill>
        <p:spPr bwMode="auto">
          <a:xfrm>
            <a:off x="1543864" y="2599581"/>
            <a:ext cx="1339393" cy="1466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378" y="2599581"/>
            <a:ext cx="1529558" cy="143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599581"/>
            <a:ext cx="1471719" cy="143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42"/>
          <a:stretch/>
        </p:blipFill>
        <p:spPr bwMode="auto">
          <a:xfrm>
            <a:off x="5986749" y="2599581"/>
            <a:ext cx="1099852" cy="1413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136" y="2599581"/>
            <a:ext cx="1465630" cy="1413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Нашивка 16"/>
          <p:cNvSpPr/>
          <p:nvPr/>
        </p:nvSpPr>
        <p:spPr>
          <a:xfrm>
            <a:off x="8676456" y="2609164"/>
            <a:ext cx="288032" cy="1483616"/>
          </a:xfrm>
          <a:prstGeom prst="chevron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747131" y="4953071"/>
            <a:ext cx="65858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Мы </a:t>
            </a:r>
            <a:r>
              <a:rPr lang="ru-RU" sz="2400" dirty="0"/>
              <a:t>часто используем самые разные предметы из резины – от игрушек и спортивного инвентаря до </a:t>
            </a:r>
            <a:r>
              <a:rPr lang="ru-RU" sz="2400" dirty="0" smtClean="0"/>
              <a:t>шин.</a:t>
            </a:r>
            <a:endParaRPr lang="ru-RU" sz="24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1485813" y="4768405"/>
            <a:ext cx="70207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Из синтетических волокон делают швейные нитки, рыболовные сети, конвейерные ленты, палатки</a:t>
            </a:r>
            <a:r>
              <a:rPr lang="ru-RU" sz="2400" dirty="0"/>
              <a:t>, парашюты, </a:t>
            </a:r>
            <a:r>
              <a:rPr lang="ru-RU" sz="2400" dirty="0" smtClean="0"/>
              <a:t>паруса</a:t>
            </a:r>
            <a:r>
              <a:rPr lang="ru-RU" sz="2400" dirty="0"/>
              <a:t>. Кроме того, синтетические ткани используют для </a:t>
            </a:r>
            <a:r>
              <a:rPr lang="ru-RU" sz="2400" dirty="0" smtClean="0"/>
              <a:t>изготовления одежды. </a:t>
            </a:r>
            <a:endParaRPr lang="ru-RU" sz="24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1659573" y="4970951"/>
            <a:ext cx="67133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Из АБС-пластика (</a:t>
            </a:r>
            <a:r>
              <a:rPr lang="ru-RU" sz="2400" dirty="0"/>
              <a:t>ударопрочная техническая термопластическая </a:t>
            </a:r>
            <a:r>
              <a:rPr lang="ru-RU" sz="2400" dirty="0" smtClean="0"/>
              <a:t>смола)  </a:t>
            </a:r>
            <a:r>
              <a:rPr lang="ru-RU" sz="2400" dirty="0"/>
              <a:t>делают бытовую технику и крупные детали </a:t>
            </a:r>
            <a:r>
              <a:rPr lang="ru-RU" sz="2400" dirty="0" smtClean="0"/>
              <a:t>автомобилей. </a:t>
            </a:r>
            <a:endParaRPr lang="ru-RU" sz="2400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1696297" y="5006195"/>
            <a:ext cx="65858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Полиэтилен </a:t>
            </a:r>
            <a:r>
              <a:rPr lang="ru-RU" sz="2400" dirty="0"/>
              <a:t>является самым популярным сегодня упаковочным материалом. Из него также делают бутыли и прочие емкости.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1389333" y="4607709"/>
            <a:ext cx="72137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</a:t>
            </a:r>
            <a:r>
              <a:rPr lang="ru-RU" sz="2400" dirty="0" err="1" smtClean="0"/>
              <a:t>Полиметилетакрилат</a:t>
            </a:r>
            <a:r>
              <a:rPr lang="ru-RU" sz="2400" dirty="0" smtClean="0"/>
              <a:t>  (оргстекло) </a:t>
            </a:r>
            <a:r>
              <a:rPr lang="ru-RU" sz="2400" dirty="0"/>
              <a:t>применяется для изготовления очков и осветительных приборов, из полистирола производят игрушки, канцтовары и упаковочные материалы, из полиуретана – матрасы и подошву для обуви. 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1730664" y="4984897"/>
            <a:ext cx="66023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Помимо </a:t>
            </a:r>
            <a:r>
              <a:rPr lang="ru-RU" sz="2400" dirty="0"/>
              <a:t>разнообразных современных материалов, из нефти производят эффективные моющие средства и другую бытовую химию.</a:t>
            </a:r>
          </a:p>
        </p:txBody>
      </p:sp>
      <p:sp>
        <p:nvSpPr>
          <p:cNvPr id="19" name="Нашивка 18"/>
          <p:cNvSpPr/>
          <p:nvPr/>
        </p:nvSpPr>
        <p:spPr>
          <a:xfrm>
            <a:off x="8676456" y="2609164"/>
            <a:ext cx="288032" cy="1508036"/>
          </a:xfrm>
          <a:prstGeom prst="chevro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1730664" y="4953070"/>
            <a:ext cx="66366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«</a:t>
            </a:r>
            <a:r>
              <a:rPr lang="ru-RU" sz="2400" dirty="0"/>
              <a:t>Черное золото» помогает нам хорошо выглядеть, хорошо себя чувствовать и даже благоухать изысканными ароматами.</a:t>
            </a:r>
          </a:p>
        </p:txBody>
      </p:sp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809" y="2585169"/>
            <a:ext cx="2243137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585169"/>
            <a:ext cx="2176463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Прямоугольник 52"/>
          <p:cNvSpPr/>
          <p:nvPr/>
        </p:nvSpPr>
        <p:spPr>
          <a:xfrm>
            <a:off x="1505187" y="4583738"/>
            <a:ext cx="69677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Из нефти делают </a:t>
            </a:r>
            <a:r>
              <a:rPr lang="ru-RU" sz="2400" dirty="0"/>
              <a:t>лекарства, исцеляющие нас от болезней. Кроме того, продукты нефтехимии широко употребляют в производстве медицинского </a:t>
            </a:r>
            <a:r>
              <a:rPr lang="ru-RU" sz="2400" dirty="0" smtClean="0"/>
              <a:t>оборудования, шприцов, кислородных масок, эластичных повязок т.д.</a:t>
            </a:r>
            <a:endParaRPr lang="ru-RU" sz="2400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1351629" y="4517210"/>
            <a:ext cx="72514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Производство косметических </a:t>
            </a:r>
            <a:r>
              <a:rPr lang="ru-RU" sz="2400" dirty="0"/>
              <a:t>и </a:t>
            </a:r>
            <a:r>
              <a:rPr lang="ru-RU" sz="2400" dirty="0" smtClean="0"/>
              <a:t>парфюмерных средств в </a:t>
            </a:r>
            <a:r>
              <a:rPr lang="ru-RU" sz="2400" dirty="0"/>
              <a:t>современных условиях невозможно без нефтяного </a:t>
            </a:r>
            <a:r>
              <a:rPr lang="ru-RU" sz="2400" dirty="0" smtClean="0"/>
              <a:t>сырья. Получаемое </a:t>
            </a:r>
            <a:r>
              <a:rPr lang="ru-RU" sz="2400" dirty="0"/>
              <a:t>из нефти минеральное масло используется сегодня в качестве основы для самых разных кремов, лосьонов и тональных средств. </a:t>
            </a:r>
          </a:p>
        </p:txBody>
      </p:sp>
    </p:spTree>
    <p:extLst>
      <p:ext uri="{BB962C8B-B14F-4D97-AF65-F5344CB8AC3E}">
        <p14:creationId xmlns:p14="http://schemas.microsoft.com/office/powerpoint/2010/main" val="4279292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xit" presetSubtype="0" fill="hold" grpId="1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0" presetClass="exit" presetSubtype="0" fill="hold" grpId="1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0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10" presetClass="exit" presetSubtype="0" fill="hold" grpId="1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000"/>
                            </p:stCondLst>
                            <p:childTnLst>
                              <p:par>
                                <p:cTn id="68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1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0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0" presetClass="exit" presetSubtype="0" fill="hold" grpId="1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"/>
                            </p:stCondLst>
                            <p:childTnLst>
                              <p:par>
                                <p:cTn id="125" presetID="10" presetClass="exit" presetSubtype="0" fill="hold" grpId="1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" presetClass="exit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2" presetClass="exit" presetSubtype="2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10" presetClass="exit" presetSubtype="0" fill="hold" grpId="1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000"/>
                            </p:stCondLst>
                            <p:childTnLst>
                              <p:par>
                                <p:cTn id="1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10" presetClass="exit" presetSubtype="0" fill="hold" grpId="1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20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000"/>
                            </p:stCondLst>
                            <p:childTnLst>
                              <p:par>
                                <p:cTn id="183" presetID="10" presetClass="exit" presetSubtype="0" fill="hold" grpId="1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2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20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000"/>
                            </p:stCondLst>
                            <p:childTnLst>
                              <p:par>
                                <p:cTn id="193" presetID="10" presetClass="exit" presetSubtype="0" fill="hold" grpId="1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2" presetClass="exit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2" presetClass="exit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1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2" presetClass="exit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2" presetClass="exit" presetSubtype="2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2" presetID="10" presetClass="exit" presetSubtype="0" fill="hold" grpId="1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500"/>
                            </p:stCondLst>
                            <p:childTnLst>
                              <p:par>
                                <p:cTn id="23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00"/>
                            </p:stCondLst>
                            <p:childTnLst>
                              <p:par>
                                <p:cTn id="2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1500"/>
                            </p:stCondLst>
                            <p:childTnLst>
                              <p:par>
                                <p:cTn id="24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2000"/>
                            </p:stCondLst>
                            <p:childTnLst>
                              <p:par>
                                <p:cTn id="2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0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1" dur="5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2500"/>
                            </p:stCondLst>
                            <p:childTnLst>
                              <p:par>
                                <p:cTn id="25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57" restart="whenNotActive" fill="hold" evtFilter="cancelBubble" nodeType="interactiveSeq">
                <p:stCondLst>
                  <p:cond evt="onClick" delay="0">
                    <p:tgtEl>
                      <p:spTgt spid="20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8" fill="hold">
                      <p:stCondLst>
                        <p:cond delay="0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500"/>
                            </p:stCondLst>
                            <p:childTnLst>
                              <p:par>
                                <p:cTn id="264" presetID="10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6"/>
                  </p:tgtEl>
                </p:cond>
              </p:nextCondLst>
            </p:seq>
            <p:seq concurrent="1" nextAc="seek">
              <p:cTn id="267" restart="whenNotActive" fill="hold" evtFilter="cancelBubble" nodeType="interactiveSeq">
                <p:stCondLst>
                  <p:cond evt="onClick" delay="0">
                    <p:tgtEl>
                      <p:spTgt spid="20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8" fill="hold">
                      <p:stCondLst>
                        <p:cond delay="0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500"/>
                            </p:stCondLst>
                            <p:childTnLst>
                              <p:par>
                                <p:cTn id="274" presetID="10" presetClass="exit" presetSubtype="0" fill="hold" grpId="1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7"/>
                  </p:tgtEl>
                </p:cond>
              </p:nextCondLst>
            </p:seq>
            <p:seq concurrent="1" nextAc="seek">
              <p:cTn id="277" restart="whenNotActive" fill="hold" evtFilter="cancelBubble" nodeType="interactiveSeq">
                <p:stCondLst>
                  <p:cond evt="onClick" delay="0">
                    <p:tgtEl>
                      <p:spTgt spid="20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8" fill="hold">
                      <p:stCondLst>
                        <p:cond delay="0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500"/>
                            </p:stCondLst>
                            <p:childTnLst>
                              <p:par>
                                <p:cTn id="284" presetID="10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8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20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500"/>
                            </p:stCondLst>
                            <p:childTnLst>
                              <p:par>
                                <p:cTn id="294" presetID="10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9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2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00"/>
                            </p:stCondLst>
                            <p:childTnLst>
                              <p:par>
                                <p:cTn id="304" presetID="10" presetClass="exit" presetSubtype="0" fill="hold" grpId="1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0"/>
                  </p:tgtEl>
                </p:cond>
              </p:nextCondLst>
            </p:seq>
            <p:seq concurrent="1" nextAc="seek">
              <p:cTn id="307" restart="whenNotActive" fill="hold" evtFilter="cancelBubble" nodeType="interactiveSeq">
                <p:stCondLst>
                  <p:cond evt="onClick" delay="0">
                    <p:tgtEl>
                      <p:spTgt spid="20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8" fill="hold">
                      <p:stCondLst>
                        <p:cond delay="0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500"/>
                            </p:stCondLst>
                            <p:childTnLst>
                              <p:par>
                                <p:cTn id="314" presetID="10" presetClass="exit" presetSubtype="0" fill="hold" grpId="1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2" presetClass="exit" presetSubtype="2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8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2" presetClass="exit" presetSubtype="2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2" dur="5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3" dur="500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2" presetClass="exit" presetSubtype="2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6" dur="5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7" dur="500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2" presetClass="exit" presetSubtype="2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0" dur="5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1" dur="500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2" presetClass="exit" presetSubtype="2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4" dur="500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2" presetClass="exit" presetSubtype="2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8" dur="5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9" dur="500"/>
                                        <p:tgtEl>
                                          <p:spTgt spid="2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2" presetClass="exit" presetSubtype="2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1"/>
                  </p:tgtEl>
                </p:cond>
              </p:nextCondLst>
            </p:seq>
            <p:seq concurrent="1" nextAc="seek">
              <p:cTn id="34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6" fill="hold">
                      <p:stCondLst>
                        <p:cond delay="0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500"/>
                            </p:stCondLst>
                            <p:childTnLst>
                              <p:par>
                                <p:cTn id="355" presetID="10" presetClass="exit" presetSubtype="0" fill="hold" grpId="1" nodeType="after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9" fill="hold">
                      <p:stCondLst>
                        <p:cond delay="0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3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500"/>
                            </p:stCondLst>
                            <p:childTnLst>
                              <p:par>
                                <p:cTn id="36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8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9" dur="5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70" restart="whenNotActive" fill="hold" evtFilter="cancelBubble" nodeType="interactiveSeq">
                <p:stCondLst>
                  <p:cond evt="onClick" delay="0">
                    <p:tgtEl>
                      <p:spTgt spid="20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1" fill="hold">
                      <p:stCondLst>
                        <p:cond delay="0"/>
                      </p:stCondLst>
                      <p:childTnLst>
                        <p:par>
                          <p:cTn id="372" fill="hold">
                            <p:stCondLst>
                              <p:cond delay="0"/>
                            </p:stCondLst>
                            <p:childTnLst>
                              <p:par>
                                <p:cTn id="3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500"/>
                            </p:stCondLst>
                            <p:childTnLst>
                              <p:par>
                                <p:cTn id="377" presetID="10" presetClass="exit" presetSubtype="0" fill="hold" grpId="1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3"/>
                  </p:tgtEl>
                </p:cond>
              </p:nextCondLst>
            </p:seq>
            <p:seq concurrent="1" nextAc="seek">
              <p:cTn id="380" restart="whenNotActive" fill="hold" evtFilter="cancelBubble" nodeType="interactiveSeq">
                <p:stCondLst>
                  <p:cond evt="onClick" delay="0">
                    <p:tgtEl>
                      <p:spTgt spid="20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1" fill="hold">
                      <p:stCondLst>
                        <p:cond delay="0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500"/>
                            </p:stCondLst>
                            <p:childTnLst>
                              <p:par>
                                <p:cTn id="387" presetID="10" presetClass="exit" presetSubtype="0" fill="hold" grpId="1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2" presetClass="exit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1" dur="50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2" dur="500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2" presetClass="exit" presetSubtype="2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5" dur="5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6" dur="500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2" presetClass="exit" presetSubtype="2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64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2" grpId="0"/>
      <p:bldP spid="2" grpId="1"/>
      <p:bldP spid="3" grpId="0"/>
      <p:bldP spid="3" grpId="1"/>
      <p:bldP spid="16" grpId="0"/>
      <p:bldP spid="16" grpId="1"/>
      <p:bldP spid="18" grpId="0"/>
      <p:bldP spid="18" grpId="1"/>
      <p:bldP spid="4" grpId="0" animBg="1"/>
      <p:bldP spid="4" grpId="1" animBg="1"/>
      <p:bldP spid="21" grpId="0"/>
      <p:bldP spid="21" grpId="1"/>
      <p:bldP spid="22" grpId="0"/>
      <p:bldP spid="22" grpId="1"/>
      <p:bldP spid="5" grpId="0" animBg="1"/>
      <p:bldP spid="5" grpId="1" animBg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17" grpId="0" animBg="1"/>
      <p:bldP spid="17" grpId="1" animBg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19" grpId="0" animBg="1"/>
      <p:bldP spid="19" grpId="1" animBg="1"/>
      <p:bldP spid="48" grpId="0"/>
      <p:bldP spid="48" grpId="1"/>
      <p:bldP spid="53" grpId="0"/>
      <p:bldP spid="53" grpId="1"/>
      <p:bldP spid="54" grpId="0"/>
      <p:bldP spid="5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395536" y="620688"/>
            <a:ext cx="7128792" cy="1143000"/>
          </a:xfrm>
        </p:spPr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Источники литературы: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Объект 21"/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3057203"/>
          </a:xfrm>
        </p:spPr>
        <p:txBody>
          <a:bodyPr/>
          <a:lstStyle/>
          <a:p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Химия. 10 класс: Учеб. Для </a:t>
            </a:r>
            <a:r>
              <a:rPr lang="ru-RU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общеобраз</a:t>
            </a: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. Учреждений/ </a:t>
            </a:r>
            <a:r>
              <a:rPr lang="ru-RU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О.С.Габриелян</a:t>
            </a: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Ф.Н.Маскаев</a:t>
            </a: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С.Ю.Пономарев</a:t>
            </a: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, </a:t>
            </a:r>
            <a:r>
              <a:rPr lang="ru-RU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В.И.Теренин</a:t>
            </a: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. – М.: Дрофа, 2009.</a:t>
            </a: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4010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0106"/>
          </a:xfrm>
        </p:spPr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Ресурсы Интернет: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</p:spPr>
        <p:txBody>
          <a:bodyPr>
            <a:normAutofit fontScale="47500" lnSpcReduction="20000"/>
          </a:bodyPr>
          <a:lstStyle/>
          <a:p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http://auto.nnov.ru/cars/mitsubishi/news/?id=5577 – </a:t>
            </a:r>
            <a:r>
              <a:rPr lang="ru-RU" sz="4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автомобиль</a:t>
            </a:r>
          </a:p>
          <a:p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http://finance.wow.ua/review/incidents/17.html - </a:t>
            </a:r>
            <a:r>
              <a:rPr lang="ru-RU" sz="4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самолет</a:t>
            </a:r>
          </a:p>
          <a:p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http://city-fm.ru/news/?id=354301&amp;p=594 – </a:t>
            </a:r>
            <a:r>
              <a:rPr lang="ru-RU" sz="4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поезд</a:t>
            </a:r>
          </a:p>
          <a:p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http://blogs.mail.ru/mail/plechev_a/favorites/ - </a:t>
            </a:r>
            <a:r>
              <a:rPr lang="ru-RU" sz="4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лайнер</a:t>
            </a:r>
          </a:p>
          <a:p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http://www.es-pump.ru/aplly.html - </a:t>
            </a:r>
            <a:r>
              <a:rPr lang="ru-RU" sz="4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ТЭС</a:t>
            </a:r>
          </a:p>
          <a:p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http://32529.ru.all-biz.info/ - </a:t>
            </a:r>
            <a:r>
              <a:rPr lang="ru-RU" sz="4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беседка</a:t>
            </a:r>
          </a:p>
          <a:p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http://www.ru.all-biz.info/enterprises/3113/bg1075675/ - </a:t>
            </a:r>
            <a:r>
              <a:rPr lang="ru-RU" sz="4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краска</a:t>
            </a:r>
          </a:p>
          <a:p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http://www.manatol.com/2011/02/v-nashi-dni-net-nikakix-slozhnostej-s-vyborom-okon-dlya-sobstvennogo-zhilya/ - </a:t>
            </a:r>
            <a:r>
              <a:rPr lang="ru-RU" sz="4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ПВХ</a:t>
            </a:r>
          </a:p>
          <a:p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http://nnovgorod.avizinfo.ru/ru-i-offer-i-category-i-remont-tehniki-i-id-i-112333-i-masterskaja-quotservis-na-domuquot-remont-televizorov-bytovoj-tehniki-antenny.html - </a:t>
            </a:r>
            <a:r>
              <a:rPr lang="ru-RU" sz="4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бытовая техника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http://www.rasputica.ru/avto22.htm - </a:t>
            </a:r>
            <a:r>
              <a:rPr lang="ru-RU" sz="4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резина</a:t>
            </a:r>
          </a:p>
          <a:p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http://anna.inmarket.biz/index.php?page=shop&amp;view=products&amp;cat_id=24&amp;skip=90 – </a:t>
            </a:r>
            <a:r>
              <a:rPr lang="ru-RU" sz="4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канцтовары</a:t>
            </a:r>
          </a:p>
          <a:p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http://www.magatel.ru/prod01.htm - </a:t>
            </a:r>
            <a:r>
              <a:rPr lang="ru-RU" sz="4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синтетические ткани</a:t>
            </a:r>
          </a:p>
          <a:p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http://www.stalica.of.by/stolica/sovremennaya-bytovaya-ximiya-vybiraem-chistyashhee-sredstvo-45.html - </a:t>
            </a:r>
            <a:r>
              <a:rPr lang="ru-RU" sz="4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бытовая химия</a:t>
            </a:r>
          </a:p>
          <a:p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http://www.exparfum.ru/articles/koncentraciya_parfumov/ - </a:t>
            </a:r>
            <a:r>
              <a:rPr lang="ru-RU" sz="4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косметические средства</a:t>
            </a:r>
          </a:p>
          <a:p>
            <a:r>
              <a:rPr lang="ru-RU" sz="40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http://omela.tomsk.ru/katalog/?group_id=25 – </a:t>
            </a:r>
            <a:r>
              <a:rPr lang="ru-RU" sz="40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лекарства</a:t>
            </a:r>
          </a:p>
          <a:p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896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7283152" cy="1143000"/>
          </a:xfrm>
        </p:spPr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Ресурсы Интернет: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/>
          <a:lstStyle/>
          <a:p>
            <a:r>
              <a:rPr lang="en-US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hlinkClick r:id="rId2"/>
              </a:rPr>
              <a:t>http://</a:t>
            </a:r>
            <a:r>
              <a:rPr lang="en-US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hlinkClick r:id="rId2"/>
              </a:rPr>
              <a:t>mirnefti.ru/index.php</a:t>
            </a:r>
            <a:endParaRPr lang="ru-RU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r>
              <a:rPr lang="en-US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hlinkClick r:id="rId3"/>
              </a:rPr>
              <a:t>http://ru.wikipedia.org/wiki/</a:t>
            </a:r>
            <a:r>
              <a:rPr lang="ru-RU" b="1" spc="50" dirty="0" err="1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hlinkClick r:id="rId3"/>
              </a:rPr>
              <a:t>Заглавная_страница</a:t>
            </a:r>
            <a:endParaRPr lang="ru-RU" b="1" spc="50" dirty="0" smtClean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  <a:p>
            <a:endParaRPr lang="ru-RU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963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472</TotalTime>
  <Words>698</Words>
  <Application>Microsoft Office PowerPoint</Application>
  <PresentationFormat>Экран (4:3)</PresentationFormat>
  <Paragraphs>56</Paragraphs>
  <Slides>6</Slides>
  <Notes>0</Notes>
  <HiddenSlides>3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Тема20</vt:lpstr>
      <vt:lpstr>Конкурс интерактивных презентаций  «Интерактивная мозаика»</vt:lpstr>
      <vt:lpstr>Презентация PowerPoint</vt:lpstr>
      <vt:lpstr>Презентация PowerPoint</vt:lpstr>
      <vt:lpstr>Источники литературы:</vt:lpstr>
      <vt:lpstr>Ресурсы Интернет:</vt:lpstr>
      <vt:lpstr>Ресурсы Интернет: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ирина</dc:creator>
  <cp:lastModifiedBy>ирина</cp:lastModifiedBy>
  <cp:revision>56</cp:revision>
  <dcterms:created xsi:type="dcterms:W3CDTF">2011-06-23T10:23:05Z</dcterms:created>
  <dcterms:modified xsi:type="dcterms:W3CDTF">2011-06-23T18:19:17Z</dcterms:modified>
</cp:coreProperties>
</file>